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377A7D-7280-4689-AB8F-008F82F60970}">
  <a:tblStyle styleId="{0B377A7D-7280-4689-AB8F-008F82F609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17.jpg"/><Relationship Id="rId13" Type="http://schemas.openxmlformats.org/officeDocument/2006/relationships/image" Target="../media/image16.jpg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9" Type="http://schemas.openxmlformats.org/officeDocument/2006/relationships/image" Target="../media/image7.jpg"/><Relationship Id="rId1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8.jpg"/><Relationship Id="rId8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582275"/>
            <a:ext cx="8520600" cy="26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U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nlock the Unanswered Secrets of the Product Name Dropped the Of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052875"/>
            <a:ext cx="8520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dataset of the blades are relly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harp be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areful and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own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5186725" y="3284500"/>
            <a:ext cx="33042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Markov-Chain title generated from project 4 and project 5 papers</a:t>
            </a:r>
            <a:endParaRPr i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310375" y="580950"/>
            <a:ext cx="85206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Scraping, Processing, Analysis and Automatic Generation of Amazon.com Product Reviews</a:t>
            </a:r>
            <a:endParaRPr sz="5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00375" y="4052875"/>
            <a:ext cx="8520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John Feilmeier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275650"/>
            <a:ext cx="8520600" cy="4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(('it', None, None), 778), (('a', 'lot', 'of'), 265), (('this', 'is', 'a'), 262), (('great', None, None), 254), (('easy', 'to', 'use'), 250), (('product', None, None), 237), (('love', 'it', None), 206), (('i', 'bought', 'this'), 206), (('i', 'had', 'to'), 161), (('out', 'of', 'the'), 159), (('for', 'the', 'price'), 158), (('price', None, None), 157), (('as', 'a', 'gift'), 154), (('use', None, None), 147), (('this', 'is', 'the'), 147), (('well', None, None), 146), (('i', 'have', 'to'), 134), (('i', 'love', 'it'), 132), (('i', 'love', 'this'), 131), (('again', None, None), 131), (('works', 'great', None), 125), (('good', None, None), 123), (('this', 'for', 'my'), 118), (('money', None, None), 117), (('it', 'is', 'a'), 117), (('it', 'was', 'a'), 114), (('one', 'of', 'the'), 114), (('i', 'have', 'a'), 113), (('this', 'as', 'a'), 111), (('if', 'you', 'are'), 109)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8400"/>
            <a:ext cx="6785051" cy="27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950" y="20602"/>
            <a:ext cx="5033050" cy="408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4112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22" y="152400"/>
            <a:ext cx="31953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CLASSIFYING THE DATA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248" r="258" t="0"/>
          <a:stretch/>
        </p:blipFill>
        <p:spPr>
          <a:xfrm>
            <a:off x="1966238" y="957850"/>
            <a:ext cx="5211526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Shape 141"/>
          <p:cNvGraphicFramePr/>
          <p:nvPr/>
        </p:nvGraphicFramePr>
        <p:xfrm>
          <a:off x="711125" y="7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{0B377A7D-7280-4689-AB8F-008F82F60970}</a:tableStyleId>
              </a:tblPr>
              <a:tblGrid>
                <a:gridCol w="1544350"/>
                <a:gridCol w="1544350"/>
                <a:gridCol w="1544350"/>
                <a:gridCol w="1544350"/>
                <a:gridCol w="1544350"/>
              </a:tblGrid>
              <a:tr h="1055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METHOD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FULL BIGRAM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SELECTED ATTRIBUTES IN BIGRAM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FULL ‘SMART’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% CORRECT ON SELECTED ATTRIBUTES IN ‘SMART’ DATA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NaiveBayes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70.3933 %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65.99   %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59.9911 %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60.0452 %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BayesNet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70.3933 %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66.2646 %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62.3125 %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60.7289 %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61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NaiveBayesMultinomial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73.5314 %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66.1665 %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56.9026 %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59.6911 %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Logistic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72.7175 %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66.3528 %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62.7256 %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61.2551 %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OneR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54.3003 %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54.3003 %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59.1206 %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59.1206 %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DecisionTable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63.9011 %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64.5092 %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62.5486 %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60.5075 %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RandomTree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67.4512 %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65.8037 %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60.1682 %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59.4206 %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J48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71.5505 %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65.8527 %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63.6158 %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60.9649 %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  <a:tr h="61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MultilayerPerceptron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60.1549 %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64.2542 %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63.3601 %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61.7961 %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969600"/>
            <a:ext cx="8199600" cy="4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('i', 'love') ('love', 'this') ('in', 'the') ('at', 'all') ('did', 'not') ('does', 'not') ('love', 'it') ('would', 'not') ('the', 'box') ('great', None) ('do', 'not') ('the', 'product') ('the', 'first') ('for', 'my') ('great', 'product') ('will', 'not') ('to', 'return') ('easy', 'to') ('i', 'thought') ('works', 'great') ('of', 'the') ('the', 'same') ('not', 'work')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53050" y="396425"/>
            <a:ext cx="8304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Useful Attributes selected by WEKA’s select algorithm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155850" y="603475"/>
            <a:ext cx="88323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stop_%, pronoun_%, verb_%, adverb_%, adjective_%, wh-word_%, missspelled_%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828150" y="51475"/>
            <a:ext cx="7487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Useful Attributes selected by WEKA’s select algorithm</a:t>
            </a:r>
            <a:endParaRPr sz="240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8689"/>
            <a:ext cx="4572000" cy="370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802" y="1208700"/>
            <a:ext cx="4354199" cy="3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GENERATING NEW DATA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14443" r="14443" t="0"/>
          <a:stretch/>
        </p:blipFill>
        <p:spPr>
          <a:xfrm>
            <a:off x="1966238" y="957850"/>
            <a:ext cx="5211525" cy="39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5225"/>
            <a:ext cx="762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256125" y="3105200"/>
            <a:ext cx="85548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"st book this is a good book but i would recommend having the first one as well if you own the crysta"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ld it was a gift for my daughter for a good product i had to return it and the sound quality is a gigt for my daughter and the sound quality is a gigt for my daughter and the sound quality is a gigt for my daughter and the sound quality is a gigt for my daughter and the sound quality is a gigt for my daughter …(7 more lines of this) … and the sound qua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03500" y="74350"/>
            <a:ext cx="24843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http://colah.github.io/posts/2015-08-Understanding-LSTMs/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625" y="68625"/>
            <a:ext cx="6436744" cy="31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2949850"/>
            <a:ext cx="85206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">
                <a:solidFill>
                  <a:srgbClr val="674EA7"/>
                </a:solidFill>
                <a:latin typeface="Cambria"/>
                <a:ea typeface="Cambria"/>
                <a:cs typeface="Cambria"/>
                <a:sym typeface="Cambria"/>
              </a:rPr>
              <a:t>aren't”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so great product works great product you had latex allergies also vinyl is back i thought it was the wine opener sure makes opening a bottle with friends also easier on the counter cabinets unless you take it with my chicken purse i thought but over all clad but actually it's great product especially for the price they really get all the time it should will not create a desktop that doesn't have much than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mptooth #1 Seller Trusted Patented Temporary Tooth Replacement Product - with FREE dental tools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875" y="76525"/>
            <a:ext cx="2859701" cy="298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lings - Interactive Baby Monkey - Zoe (Turquoise with Purple Hair) By WowWee"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00" y="3057675"/>
            <a:ext cx="2150850" cy="215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ies Costume Star Wars Clone Wars Obi-Wan Kenobi Light Saber Costume Accessory"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713075" y="-1009650"/>
            <a:ext cx="8382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4375" y="177900"/>
            <a:ext cx="1728800" cy="205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to 02822 6-Cup Stainless-Steel Coffee Percolator" id="67" name="Shape 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3350" y="2889475"/>
            <a:ext cx="2150850" cy="215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Official BS Button" id="68" name="Shape 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325" y="0"/>
            <a:ext cx="1822675" cy="182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YMO LabelManager 280 Rechargeable Hand-Held Label Maker (1815990)" id="69" name="Shape 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6800" y="3306400"/>
            <a:ext cx="1653400" cy="16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vex Skyper Blue Light Blocking Computer Glasses with SCT-Orange Lens (S1933X)" id="70" name="Shape 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4025" y="1901355"/>
            <a:ext cx="2150850" cy="1326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bber Chicken Purse - The &amp;quot;Hen Bag&amp;quot; Handbag" id="71" name="Shape 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2150" y="3093545"/>
            <a:ext cx="1822675" cy="2079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 Of Ten Finger Hands Finger Puppets" id="72" name="Shape 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3425" y="3103675"/>
            <a:ext cx="2058850" cy="205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BL Clip 2 Waterproof Portable Bluetooth Speaker (Teal)" id="73" name="Shape 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06725" y="996875"/>
            <a:ext cx="1653400" cy="16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nja Professional Blender (BL610)" id="74" name="Shape 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35650" y="838200"/>
            <a:ext cx="1257306" cy="24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12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Questions?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1085" r="1085" t="0"/>
          <a:stretch/>
        </p:blipFill>
        <p:spPr>
          <a:xfrm>
            <a:off x="1978991" y="922200"/>
            <a:ext cx="5186022" cy="3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SCRAPING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238" y="957850"/>
            <a:ext cx="5211525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525"/>
            <a:ext cx="4263826" cy="456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75" y="288525"/>
            <a:ext cx="4263826" cy="456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00" y="152400"/>
            <a:ext cx="775819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37" y="-306200"/>
            <a:ext cx="8166116" cy="5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PREPROCESSING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524" r="534" t="0"/>
          <a:stretch/>
        </p:blipFill>
        <p:spPr>
          <a:xfrm>
            <a:off x="1966238" y="957850"/>
            <a:ext cx="5211525" cy="3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9" y="1706100"/>
            <a:ext cx="8985100" cy="25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01950" y="595100"/>
            <a:ext cx="79401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"/>
                <a:ea typeface="Cambria"/>
                <a:cs typeface="Cambria"/>
                <a:sym typeface="Cambria"/>
              </a:rPr>
              <a:t>NLTK - Natural Language Tool Kit</a:t>
            </a:r>
            <a:endParaRPr sz="3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275650"/>
            <a:ext cx="8520600" cy="4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(('of', 'the'), 1402), (('i', 'have'), 1232), (('in', 'the'), 1137), (('it', 'is'), 1073), (('on', 'the'), 932), (('this', 'is'), 868), (('and', 'i'), 796), (('it', None), 778), (('for', 'a'), 755), (('is', 'a'), 752), (('it', 'was'), 744), (('i', 'was'), 740), (('and', 'it'), 738), (('for', 'the'), 731), (('and', 'the'), 715), (('to', 'use'), 683), (('i', 'am'), 664), (('easy', 'to'), 650), (('to', 'be'), 641), (('for', 'my'), 626), (('if', 'you'), 615), (('this', 'product'), 586), (('but', 'i'), 570), (('to', 'the'), 523), (('with', 'the'), 516), (('i', 'bought'), 499), (('i', 'love'), 496), (('my', 'hair'), 495), (('i', 'had'), 491), (('as', 'a'), 487)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